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71" r:id="rId10"/>
  </p:sldIdLst>
  <p:sldSz cx="12192000" cy="6858000"/>
  <p:notesSz cx="6858000" cy="9144000"/>
  <p:embeddedFontLst>
    <p:embeddedFont>
      <p:font typeface="Montserrat ExtraBold" panose="020B0604020202020204" charset="-52"/>
      <p:bold r:id="rId12"/>
      <p:boldItalic r:id="rId13"/>
    </p:embeddedFont>
    <p:embeddedFont>
      <p:font typeface="Montserrat SemiBold" panose="020B0604020202020204" charset="-52"/>
      <p:regular r:id="rId14"/>
      <p:bold r:id="rId15"/>
      <p:italic r:id="rId16"/>
      <p:boldItalic r:id="rId17"/>
    </p:embeddedFont>
    <p:embeddedFont>
      <p:font typeface="Montserrat" panose="020B0604020202020204" charset="-52"/>
      <p:regular r:id="rId18"/>
      <p:bold r:id="rId19"/>
      <p:italic r:id="rId20"/>
      <p:boldItalic r:id="rId21"/>
    </p:embeddedFont>
    <p:embeddedFont>
      <p:font typeface="Montserrat Medium" panose="020B0604020202020204" charset="-52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7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04" y="85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/Relationships>
</file>

<file path=ppt/media/hdphoto1.wdp>
</file>

<file path=ppt/media/image1.jpg>
</file>

<file path=ppt/media/image10.jpg>
</file>

<file path=ppt/media/image11.pn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8ba788e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8ba788ef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d8ba788ef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8aed03899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8aed03899_0_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d8aed03899_0_1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8aed03899_0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8aed03899_0_5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d8aed03899_0_5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8aed03899_0_6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" name="Google Shape;140;gd8aed03899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8aed03899_0_6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" name="Google Shape;152;gd8aed03899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8aed03899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8aed03899_0_7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d8aed03899_0_7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8aed03899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8aed03899_0_2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gd8aed03899_0_2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8aed03899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8aed03899_0_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d8aed03899_0_3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d8aed03899_0_10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d8aed03899_0_10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d8aed03899_0_10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7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очка имени">
  <p:cSld name="Карточка имени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2589213" y="2438400"/>
            <a:ext cx="8915400" cy="27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>
            <a:off x="2589213" y="5181600"/>
            <a:ext cx="89154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914" y="0"/>
            <a:ext cx="12223914" cy="8149276"/>
          </a:xfrm>
          <a:prstGeom prst="rect">
            <a:avLst/>
          </a:prstGeom>
          <a:solidFill>
            <a:srgbClr val="707070">
              <a:alpha val="39000"/>
            </a:srgbClr>
          </a:solidFill>
        </p:spPr>
      </p:pic>
      <p:sp>
        <p:nvSpPr>
          <p:cNvPr id="108" name="Google Shape;108;p15"/>
          <p:cNvSpPr txBox="1"/>
          <p:nvPr/>
        </p:nvSpPr>
        <p:spPr>
          <a:xfrm>
            <a:off x="848825" y="1129650"/>
            <a:ext cx="5472900" cy="10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Calibri"/>
              <a:buNone/>
            </a:pPr>
            <a:r>
              <a:rPr lang="ru-RU" sz="3900" dirty="0" smtClean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Классификация автотранспортных средств</a:t>
            </a:r>
            <a:endParaRPr sz="3700" i="0" u="none" strike="noStrike" cap="none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8830" y="444175"/>
            <a:ext cx="769826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Антипьев Денис Владимирович</a:t>
            </a:r>
            <a:endParaRPr sz="2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547099" y="44417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Защита: __/02/2022</a:t>
            </a:r>
          </a:p>
        </p:txBody>
      </p:sp>
      <p:sp>
        <p:nvSpPr>
          <p:cNvPr id="112" name="Google Shape;112;p15"/>
          <p:cNvSpPr txBox="1"/>
          <p:nvPr/>
        </p:nvSpPr>
        <p:spPr>
          <a:xfrm>
            <a:off x="6990656" y="484472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Дипломный </a:t>
            </a:r>
            <a:br>
              <a:rPr lang="ru-RU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руководитель</a:t>
            </a:r>
            <a:br>
              <a:rPr lang="ru-RU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200" dirty="0" smtClean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Евгений </a:t>
            </a:r>
            <a:r>
              <a:rPr lang="ru-RU" sz="2200" dirty="0" err="1" smtClean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Кормин</a:t>
            </a:r>
            <a:r>
              <a:rPr lang="ru-RU" sz="2200" dirty="0" smtClean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/>
            </a:r>
            <a:br>
              <a:rPr lang="ru-RU" sz="2200" dirty="0" smtClean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ru-RU" sz="2400" dirty="0" smtClean="0">
                <a:solidFill>
                  <a:srgbClr val="FFFF00"/>
                </a:solidFill>
              </a:rPr>
              <a:t>Поток </a:t>
            </a:r>
            <a:r>
              <a:rPr lang="ru-RU" sz="2400" dirty="0">
                <a:solidFill>
                  <a:srgbClr val="FFFF00"/>
                </a:solidFill>
              </a:rPr>
              <a:t>- октябрь 2020 Про</a:t>
            </a:r>
            <a:endParaRPr sz="2200" dirty="0">
              <a:solidFill>
                <a:srgbClr val="FFFF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1637" y="0"/>
            <a:ext cx="13000901" cy="7023100"/>
          </a:xfrm>
          <a:prstGeom prst="rect">
            <a:avLst/>
          </a:prstGeom>
          <a:noFill/>
        </p:spPr>
      </p:pic>
      <p:sp>
        <p:nvSpPr>
          <p:cNvPr id="122" name="Google Shape;122;p16"/>
          <p:cNvSpPr/>
          <p:nvPr/>
        </p:nvSpPr>
        <p:spPr>
          <a:xfrm>
            <a:off x="-251637" y="408187"/>
            <a:ext cx="7313100" cy="100650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100" dirty="0">
                <a:solidFill>
                  <a:srgbClr val="2763F9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Постановка задачи</a:t>
            </a:r>
            <a:endParaRPr sz="5100" dirty="0">
              <a:solidFill>
                <a:srgbClr val="2763F9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413463" y="2916100"/>
            <a:ext cx="5982900" cy="3586300"/>
          </a:xfrm>
          <a:prstGeom prst="rect">
            <a:avLst/>
          </a:prstGeom>
          <a:noFill/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sz="20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Требуется классификация транспортных средств по видам:</a:t>
            </a: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sz="20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1. Автобусы</a:t>
            </a: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sz="20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2. Грузовые машины</a:t>
            </a: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sz="20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3. Легковые машины</a:t>
            </a:r>
            <a:endParaRPr sz="2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840"/>
          <a:stretch/>
        </p:blipFill>
        <p:spPr>
          <a:xfrm>
            <a:off x="0" y="0"/>
            <a:ext cx="12225600" cy="7013442"/>
          </a:xfrm>
          <a:prstGeom prst="rect">
            <a:avLst/>
          </a:prstGeom>
        </p:spPr>
      </p:pic>
      <p:sp>
        <p:nvSpPr>
          <p:cNvPr id="136" name="Google Shape;136;p17"/>
          <p:cNvSpPr txBox="1"/>
          <p:nvPr/>
        </p:nvSpPr>
        <p:spPr>
          <a:xfrm>
            <a:off x="11566" y="488958"/>
            <a:ext cx="4027492" cy="133680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 dirty="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Цель </a:t>
            </a:r>
            <a:endParaRPr sz="55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6788850" y="3465525"/>
            <a:ext cx="54033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04800" lvl="0" indent="-4572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Montserrat SemiBold"/>
              <a:buChar char="●"/>
            </a:pPr>
            <a:r>
              <a:rPr lang="ru-RU" sz="2400">
                <a:solidFill>
                  <a:srgbClr val="26262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Текст</a:t>
            </a:r>
            <a:endParaRPr sz="2400">
              <a:solidFill>
                <a:srgbClr val="26262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" name="Google Shape;123;p16"/>
          <p:cNvSpPr txBox="1">
            <a:spLocks noGrp="1"/>
          </p:cNvSpPr>
          <p:nvPr>
            <p:ph type="body" idx="1"/>
          </p:nvPr>
        </p:nvSpPr>
        <p:spPr>
          <a:xfrm>
            <a:off x="-1526334" y="4227834"/>
            <a:ext cx="5982900" cy="3586300"/>
          </a:xfrm>
          <a:prstGeom prst="rect">
            <a:avLst/>
          </a:prstGeom>
          <a:noFill/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sz="32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Достичь точности распознавания </a:t>
            </a:r>
            <a:br>
              <a:rPr lang="ru-RU" sz="32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32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не менее 85%</a:t>
            </a:r>
            <a:endParaRPr sz="32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1166"/>
            <a:ext cx="12954000" cy="8394104"/>
          </a:xfrm>
          <a:prstGeom prst="rect">
            <a:avLst/>
          </a:prstGeom>
        </p:spPr>
      </p:pic>
      <p:sp>
        <p:nvSpPr>
          <p:cNvPr id="148" name="Google Shape;148;p18"/>
          <p:cNvSpPr/>
          <p:nvPr/>
        </p:nvSpPr>
        <p:spPr>
          <a:xfrm>
            <a:off x="609600" y="94767"/>
            <a:ext cx="4000500" cy="100650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 dirty="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Задачи</a:t>
            </a:r>
            <a:endParaRPr sz="5500" i="0" u="none" strike="noStrike" cap="none" dirty="0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9" name="Google Shape;149;p18"/>
          <p:cNvSpPr txBox="1">
            <a:spLocks noGrp="1"/>
          </p:cNvSpPr>
          <p:nvPr>
            <p:ph type="body" idx="1"/>
          </p:nvPr>
        </p:nvSpPr>
        <p:spPr>
          <a:xfrm>
            <a:off x="5334000" y="2527300"/>
            <a:ext cx="7620000" cy="5345638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ru-RU" sz="18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lang="ru-RU" sz="18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1 Собрать </a:t>
            </a:r>
            <a:r>
              <a:rPr lang="ru-RU" sz="1800" dirty="0" err="1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датасет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2 Придумать архитектуру сети</a:t>
            </a:r>
            <a:endParaRPr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3 Подготовить данные для обучения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4 Провести эксперименты с архитектурой сети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5 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Провести эксперименты с параметрами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6 Добиться точности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7. Провести финальные тестовые испытания на 	изображениях, которые сеть не видела.</a:t>
            </a:r>
            <a:endParaRPr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None/>
            </a:pPr>
            <a:endParaRPr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" y="-473200"/>
            <a:ext cx="12192150" cy="8128100"/>
          </a:xfrm>
          <a:prstGeom prst="rect">
            <a:avLst/>
          </a:prstGeom>
        </p:spPr>
      </p:pic>
      <p:sp>
        <p:nvSpPr>
          <p:cNvPr id="160" name="Google Shape;160;p19"/>
          <p:cNvSpPr txBox="1"/>
          <p:nvPr/>
        </p:nvSpPr>
        <p:spPr>
          <a:xfrm>
            <a:off x="0" y="98093"/>
            <a:ext cx="7429499" cy="114330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 dirty="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Обучающая </a:t>
            </a:r>
            <a:r>
              <a:rPr lang="ru-RU" sz="5500" dirty="0" smtClean="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база</a:t>
            </a:r>
            <a:endParaRPr sz="5500" dirty="0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" name="Google Shape;149;p18"/>
          <p:cNvSpPr txBox="1">
            <a:spLocks noGrp="1"/>
          </p:cNvSpPr>
          <p:nvPr>
            <p:ph type="body" idx="1"/>
          </p:nvPr>
        </p:nvSpPr>
        <p:spPr>
          <a:xfrm>
            <a:off x="4572000" y="3213100"/>
            <a:ext cx="7620000" cy="34004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ru-RU" sz="18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Собрано более 10000 изображений на класс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Выбраны по разным критериям 6400 на класс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В обучении участвовали 2800 на класс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Изображения скачивались из интернета</a:t>
            </a:r>
            <a:endParaRPr lang="ru-RU" sz="18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Фильтрация изображений проводилась в ручную</a:t>
            </a:r>
          </a:p>
          <a:p>
            <a:pPr marL="4572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None/>
            </a:pPr>
            <a:endParaRPr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53" y="-571500"/>
            <a:ext cx="12214853" cy="8144826"/>
          </a:xfrm>
          <a:prstGeom prst="rect">
            <a:avLst/>
          </a:prstGeom>
        </p:spPr>
      </p:pic>
      <p:cxnSp>
        <p:nvCxnSpPr>
          <p:cNvPr id="228" name="Google Shape;228;p25"/>
          <p:cNvCxnSpPr/>
          <p:nvPr/>
        </p:nvCxnSpPr>
        <p:spPr>
          <a:xfrm rot="10800000">
            <a:off x="850200" y="1495475"/>
            <a:ext cx="104916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963" y="2310274"/>
            <a:ext cx="9492086" cy="198232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963" y="4604643"/>
            <a:ext cx="9447619" cy="1885714"/>
          </a:xfrm>
          <a:prstGeom prst="rect">
            <a:avLst/>
          </a:prstGeom>
        </p:spPr>
      </p:pic>
      <p:sp>
        <p:nvSpPr>
          <p:cNvPr id="19" name="Google Shape;160;p19"/>
          <p:cNvSpPr txBox="1"/>
          <p:nvPr/>
        </p:nvSpPr>
        <p:spPr>
          <a:xfrm>
            <a:off x="1023623" y="48312"/>
            <a:ext cx="10121900" cy="114330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 dirty="0" smtClean="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Примеры изображений</a:t>
            </a:r>
            <a:endParaRPr sz="5500" dirty="0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23900"/>
            <a:ext cx="12192000" cy="8128000"/>
          </a:xfrm>
          <a:prstGeom prst="rect">
            <a:avLst/>
          </a:prstGeom>
        </p:spPr>
      </p:pic>
      <p:sp>
        <p:nvSpPr>
          <p:cNvPr id="7" name="Google Shape;149;p18"/>
          <p:cNvSpPr txBox="1">
            <a:spLocks/>
          </p:cNvSpPr>
          <p:nvPr/>
        </p:nvSpPr>
        <p:spPr>
          <a:xfrm>
            <a:off x="4572000" y="3213100"/>
            <a:ext cx="7620000" cy="39624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800"/>
            </a:pPr>
            <a:endParaRPr lang="ru-RU" sz="18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indent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800"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  1. Создана </a:t>
            </a:r>
            <a:r>
              <a:rPr lang="ru-RU" sz="1800" dirty="0" err="1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свёрточная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сеть с 3 и 4 </a:t>
            </a:r>
            <a:r>
              <a:rPr lang="en-US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Conv2D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слоями</a:t>
            </a:r>
          </a:p>
          <a:p>
            <a:pPr marL="127000" indent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800"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marL="127000" indent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800"/>
            </a:pPr>
            <a:r>
              <a:rPr lang="ru-RU" sz="1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 2. Проведены эксперименты с количеством слоев и их                 </a:t>
            </a:r>
            <a:b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  параметрами.</a:t>
            </a:r>
          </a:p>
          <a:p>
            <a:pPr marL="127000" indent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800"/>
            </a:pPr>
            <a:endParaRPr lang="ru-RU" sz="18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indent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800"/>
            </a:pPr>
            <a:r>
              <a:rPr lang="ru-RU" sz="1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 3. Проведены эксперименты с оптимизаторами и </a:t>
            </a:r>
            <a:b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  шагом обучения</a:t>
            </a:r>
          </a:p>
          <a:p>
            <a:pPr marL="127000" indent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800"/>
            </a:pPr>
            <a:endParaRPr lang="ru-RU"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indent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800"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  4. Проверена зависимость результата от размера </a:t>
            </a:r>
            <a:b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  входного изображения</a:t>
            </a:r>
          </a:p>
          <a:p>
            <a:pPr marL="0" indent="0" algn="l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lang="ru-RU"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Google Shape;160;p19"/>
          <p:cNvSpPr txBox="1"/>
          <p:nvPr/>
        </p:nvSpPr>
        <p:spPr>
          <a:xfrm>
            <a:off x="0" y="98093"/>
            <a:ext cx="12192000" cy="114330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 smtClean="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Проектирование архитектуры НС</a:t>
            </a:r>
            <a:endParaRPr sz="4800" dirty="0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5900"/>
            <a:ext cx="12192000" cy="7529799"/>
          </a:xfrm>
          <a:prstGeom prst="rect">
            <a:avLst/>
          </a:prstGeom>
        </p:spPr>
      </p:pic>
      <p:sp>
        <p:nvSpPr>
          <p:cNvPr id="10" name="Google Shape;160;p19"/>
          <p:cNvSpPr txBox="1"/>
          <p:nvPr/>
        </p:nvSpPr>
        <p:spPr>
          <a:xfrm>
            <a:off x="0" y="8097"/>
            <a:ext cx="10909300" cy="114330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 dirty="0" smtClean="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Финальная настройка НС</a:t>
            </a:r>
            <a:endParaRPr sz="5500" dirty="0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5393"/>
            <a:ext cx="8082287" cy="5698506"/>
          </a:xfrm>
          <a:prstGeom prst="rect">
            <a:avLst/>
          </a:prstGeom>
          <a:effectLst>
            <a:outerShdw blurRad="190500" dist="546100" dir="5400000" sx="32000" sy="32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3" name="Google Shape;149;p18"/>
          <p:cNvSpPr txBox="1">
            <a:spLocks noGrp="1"/>
          </p:cNvSpPr>
          <p:nvPr>
            <p:ph type="body" idx="1"/>
          </p:nvPr>
        </p:nvSpPr>
        <p:spPr>
          <a:xfrm>
            <a:off x="5626100" y="3206098"/>
            <a:ext cx="6565900" cy="397510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ru-RU" sz="18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1. Использование 4 </a:t>
            </a:r>
            <a:r>
              <a:rPr lang="en-US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Conv2D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увеличивает время </a:t>
            </a:r>
            <a:b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обучения и не давало увеличения точности.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2.  Чередование оптимизаторов, варьирование </a:t>
            </a:r>
            <a:r>
              <a:rPr lang="en-US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LR 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и </a:t>
            </a:r>
            <a:r>
              <a:rPr lang="ru-RU" sz="1800" dirty="0" err="1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дообучение</a:t>
            </a: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сети увеличили точность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3.  Размер изображения не повлиял на точность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4. Количество эпох по 20</a:t>
            </a:r>
          </a:p>
          <a:p>
            <a:pPr marL="1270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5.  Финальная точность  97.16 - 97.88	%</a:t>
            </a:r>
            <a:endParaRPr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None/>
            </a:pPr>
            <a:endParaRPr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54" b="-17254"/>
          <a:stretch/>
        </p:blipFill>
        <p:spPr>
          <a:xfrm>
            <a:off x="-177800" y="0"/>
            <a:ext cx="12573000" cy="8322647"/>
          </a:xfrm>
          <a:prstGeom prst="rect">
            <a:avLst/>
          </a:prstGeom>
        </p:spPr>
      </p:pic>
      <p:sp>
        <p:nvSpPr>
          <p:cNvPr id="11" name="Google Shape;160;p19"/>
          <p:cNvSpPr txBox="1"/>
          <p:nvPr/>
        </p:nvSpPr>
        <p:spPr>
          <a:xfrm>
            <a:off x="654050" y="541497"/>
            <a:ext cx="10909300" cy="114330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 dirty="0" smtClean="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Заключение</a:t>
            </a:r>
            <a:endParaRPr sz="5500" dirty="0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" name="Google Shape;149;p18"/>
          <p:cNvSpPr txBox="1">
            <a:spLocks/>
          </p:cNvSpPr>
          <p:nvPr/>
        </p:nvSpPr>
        <p:spPr>
          <a:xfrm>
            <a:off x="5892800" y="4597398"/>
            <a:ext cx="6502400" cy="195580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 indent="0">
              <a:lnSpc>
                <a:spcPct val="115000"/>
              </a:lnSpc>
              <a:spcBef>
                <a:spcPts val="0"/>
              </a:spcBef>
              <a:buFont typeface="Arial"/>
              <a:buNone/>
            </a:pPr>
            <a:endParaRPr lang="ru-RU" sz="18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7000" indent="0">
              <a:lnSpc>
                <a:spcPct val="115000"/>
              </a:lnSpc>
              <a:spcBef>
                <a:spcPts val="0"/>
              </a:spcBef>
              <a:buFont typeface="Arial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1. Требуемая точность достигнута</a:t>
            </a:r>
          </a:p>
          <a:p>
            <a:pPr marL="127000" indent="0">
              <a:lnSpc>
                <a:spcPct val="115000"/>
              </a:lnSpc>
              <a:spcBef>
                <a:spcPts val="2000"/>
              </a:spcBef>
              <a:buFont typeface="Arial"/>
              <a:buNone/>
            </a:pPr>
            <a:r>
              <a:rPr lang="ru-RU" sz="18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2. Данная точность не предельная, я думаю она может быть увеличена до 99 – 99,5 %</a:t>
            </a:r>
          </a:p>
          <a:p>
            <a:pPr marL="127000" indent="0">
              <a:lnSpc>
                <a:spcPct val="115000"/>
              </a:lnSpc>
              <a:spcBef>
                <a:spcPts val="2000"/>
              </a:spcBef>
              <a:buFont typeface="Arial"/>
              <a:buNone/>
            </a:pPr>
            <a:endParaRPr lang="ru-RU" sz="18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Font typeface="Arial"/>
              <a:buNone/>
            </a:pPr>
            <a:endParaRPr lang="ru-RU" sz="1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97</Words>
  <Application>Microsoft Office PowerPoint</Application>
  <PresentationFormat>Широкоэкранный</PresentationFormat>
  <Paragraphs>59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Montserrat ExtraBold</vt:lpstr>
      <vt:lpstr>Montserrat SemiBold</vt:lpstr>
      <vt:lpstr>Arial</vt:lpstr>
      <vt:lpstr>Montserrat</vt:lpstr>
      <vt:lpstr>Montserrat Medium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Master</cp:lastModifiedBy>
  <cp:revision>23</cp:revision>
  <dcterms:modified xsi:type="dcterms:W3CDTF">2022-02-04T10:19:00Z</dcterms:modified>
</cp:coreProperties>
</file>